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71" r:id="rId4"/>
    <p:sldId id="257" r:id="rId5"/>
    <p:sldId id="258" r:id="rId6"/>
    <p:sldId id="259" r:id="rId7"/>
    <p:sldId id="260" r:id="rId8"/>
    <p:sldId id="261" r:id="rId9"/>
    <p:sldId id="262" r:id="rId10"/>
    <p:sldId id="263" r:id="rId11"/>
    <p:sldId id="264" r:id="rId12"/>
    <p:sldId id="272" r:id="rId13"/>
    <p:sldId id="269" r:id="rId14"/>
    <p:sldId id="266" r:id="rId15"/>
    <p:sldId id="267" r:id="rId16"/>
    <p:sldId id="265" r:id="rId17"/>
    <p:sldId id="26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18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EC07FF-61B8-4EA4-BF18-FFF30EB9766B}" type="datetimeFigureOut">
              <a:rPr lang="en-US" smtClean="0"/>
              <a:pPr/>
              <a:t>5/19/2014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D3BDF-3416-4DCB-97E7-8D138DBBDFC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EC07FF-61B8-4EA4-BF18-FFF30EB9766B}" type="datetimeFigureOut">
              <a:rPr lang="en-US" smtClean="0"/>
              <a:pPr/>
              <a:t>5/19/2014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D3BDF-3416-4DCB-97E7-8D138DBBDFC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EC07FF-61B8-4EA4-BF18-FFF30EB9766B}" type="datetimeFigureOut">
              <a:rPr lang="en-US" smtClean="0"/>
              <a:pPr/>
              <a:t>5/19/2014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D3BDF-3416-4DCB-97E7-8D138DBBDFC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EC07FF-61B8-4EA4-BF18-FFF30EB9766B}" type="datetimeFigureOut">
              <a:rPr lang="en-US" smtClean="0"/>
              <a:pPr/>
              <a:t>5/19/2014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D3BDF-3416-4DCB-97E7-8D138DBBDFC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EC07FF-61B8-4EA4-BF18-FFF30EB9766B}" type="datetimeFigureOut">
              <a:rPr lang="en-US" smtClean="0"/>
              <a:pPr/>
              <a:t>5/19/2014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4D3BDF-3416-4DCB-97E7-8D138DBBDFC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EC07FF-61B8-4EA4-BF18-FFF30EB9766B}" type="datetimeFigureOut">
              <a:rPr lang="en-US" smtClean="0"/>
              <a:pPr/>
              <a:t>5/19/2014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4D3BDF-3416-4DCB-97E7-8D138DBBDFC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EC07FF-61B8-4EA4-BF18-FFF30EB9766B}" type="datetimeFigureOut">
              <a:rPr lang="en-US" smtClean="0"/>
              <a:pPr/>
              <a:t>5/19/2014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4D3BDF-3416-4DCB-97E7-8D138DBBDFC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EC07FF-61B8-4EA4-BF18-FFF30EB9766B}" type="datetimeFigureOut">
              <a:rPr lang="en-US" smtClean="0"/>
              <a:pPr/>
              <a:t>5/19/2014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4D3BDF-3416-4DCB-97E7-8D138DBBDFC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EC07FF-61B8-4EA4-BF18-FFF30EB9766B}" type="datetimeFigureOut">
              <a:rPr lang="en-US" smtClean="0"/>
              <a:pPr/>
              <a:t>5/19/2014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4D3BDF-3416-4DCB-97E7-8D138DBBDFC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EC07FF-61B8-4EA4-BF18-FFF30EB9766B}" type="datetimeFigureOut">
              <a:rPr lang="en-US" smtClean="0"/>
              <a:pPr/>
              <a:t>5/19/2014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4D3BDF-3416-4DCB-97E7-8D138DBBDFC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EC07FF-61B8-4EA4-BF18-FFF30EB9766B}" type="datetimeFigureOut">
              <a:rPr lang="en-US" smtClean="0"/>
              <a:pPr/>
              <a:t>5/19/2014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4D3BDF-3416-4DCB-97E7-8D138DBBDFC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EC07FF-61B8-4EA4-BF18-FFF30EB9766B}" type="datetimeFigureOut">
              <a:rPr lang="en-US" smtClean="0"/>
              <a:pPr/>
              <a:t>5/19/2014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4D3BDF-3416-4DCB-97E7-8D138DBBDFCE}"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m/url?sa=i&amp;rct=j&amp;q=point%20break&amp;source=images&amp;cd=&amp;cad=rja&amp;uact=8&amp;docid=G5uyyDad09xNEM&amp;tbnid=T88BSROB8sSuwM:&amp;ved=0CAUQjRw&amp;url=http%3A%2F%2Fwww.notjustnewmovies.com%2F2008%2F11%2Fpoint-break.html&amp;ei=czR6U96-FI2JqgaXgoHgCw&amp;bvm=bv.66917471,d.b2k&amp;psig=AFQjCNH4vNvkUIEQ8fAKQwgwKK6Z1yBv2w&amp;ust=1400604073497956" TargetMode="External"/><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hyperlink" Target="http://www.google.com/url?sa=i&amp;rct=j&amp;q=point%20break&amp;source=images&amp;cd=&amp;cad=rja&amp;uact=8&amp;docid=kpsXSHN1yD4_mM&amp;tbnid=Yk-ARdg6eAhDOM:&amp;ved=0CAUQjRw&amp;url=http%3A%2F%2Fsharethefiles.com%2Fforum%2Fviewtopic.php%3Ft%3D84235&amp;ei=wTR6U9mSMdGZqAattILoCQ&amp;psig=AFQjCNFC6iuxhSUIeNG5cShPXw7bThmutA&amp;ust=1400604211088836" TargetMode="Externa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http://www.youtube.com/watch?v=N1Jid5uRFo4"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371600"/>
            <a:ext cx="7772400" cy="1470025"/>
          </a:xfrm>
        </p:spPr>
        <p:txBody>
          <a:bodyPr/>
          <a:lstStyle/>
          <a:p>
            <a:r>
              <a:rPr lang="en-US" dirty="0" smtClean="0"/>
              <a:t>Criminal Defenses</a:t>
            </a:r>
            <a:endParaRPr lang="en-US" dirty="0"/>
          </a:p>
        </p:txBody>
      </p:sp>
      <p:sp>
        <p:nvSpPr>
          <p:cNvPr id="3" name="Subtitle 2"/>
          <p:cNvSpPr>
            <a:spLocks noGrp="1"/>
          </p:cNvSpPr>
          <p:nvPr>
            <p:ph type="subTitle" idx="1"/>
          </p:nvPr>
        </p:nvSpPr>
        <p:spPr>
          <a:xfrm>
            <a:off x="1371600" y="3048000"/>
            <a:ext cx="6400800" cy="1752600"/>
          </a:xfrm>
        </p:spPr>
        <p:txBody>
          <a:bodyPr/>
          <a:lstStyle/>
          <a:p>
            <a:endParaRPr lang="en-US" dirty="0"/>
          </a:p>
        </p:txBody>
      </p:sp>
      <p:pic>
        <p:nvPicPr>
          <p:cNvPr id="4" name="Picture 3" descr="dersh.gif"/>
          <p:cNvPicPr>
            <a:picLocks noChangeAspect="1"/>
          </p:cNvPicPr>
          <p:nvPr/>
        </p:nvPicPr>
        <p:blipFill>
          <a:blip r:embed="rId2" cstate="print"/>
          <a:stretch>
            <a:fillRect/>
          </a:stretch>
        </p:blipFill>
        <p:spPr>
          <a:xfrm>
            <a:off x="1143000" y="2819400"/>
            <a:ext cx="1981200" cy="2338917"/>
          </a:xfrm>
          <a:prstGeom prst="rect">
            <a:avLst/>
          </a:prstGeom>
        </p:spPr>
      </p:pic>
      <p:pic>
        <p:nvPicPr>
          <p:cNvPr id="5" name="Picture 4" descr="newbailey.jpg"/>
          <p:cNvPicPr>
            <a:picLocks noChangeAspect="1"/>
          </p:cNvPicPr>
          <p:nvPr/>
        </p:nvPicPr>
        <p:blipFill>
          <a:blip r:embed="rId3" cstate="print"/>
          <a:stretch>
            <a:fillRect/>
          </a:stretch>
        </p:blipFill>
        <p:spPr>
          <a:xfrm>
            <a:off x="3733800" y="2819400"/>
            <a:ext cx="2057400" cy="2373923"/>
          </a:xfrm>
          <a:prstGeom prst="rect">
            <a:avLst/>
          </a:prstGeom>
        </p:spPr>
      </p:pic>
      <p:pic>
        <p:nvPicPr>
          <p:cNvPr id="7" name="Picture 6" descr="225px-Tom_Mesereau_LF2.jpg"/>
          <p:cNvPicPr>
            <a:picLocks noChangeAspect="1"/>
          </p:cNvPicPr>
          <p:nvPr/>
        </p:nvPicPr>
        <p:blipFill>
          <a:blip r:embed="rId4" cstate="print"/>
          <a:stretch>
            <a:fillRect/>
          </a:stretch>
        </p:blipFill>
        <p:spPr>
          <a:xfrm>
            <a:off x="6400800" y="2819400"/>
            <a:ext cx="1855910" cy="2407494"/>
          </a:xfrm>
          <a:prstGeom prst="rect">
            <a:avLst/>
          </a:prstGeom>
        </p:spPr>
      </p:pic>
      <p:sp>
        <p:nvSpPr>
          <p:cNvPr id="8" name="TextBox 7"/>
          <p:cNvSpPr txBox="1"/>
          <p:nvPr/>
        </p:nvSpPr>
        <p:spPr>
          <a:xfrm>
            <a:off x="1143000" y="5334000"/>
            <a:ext cx="7010400" cy="646331"/>
          </a:xfrm>
          <a:prstGeom prst="rect">
            <a:avLst/>
          </a:prstGeom>
          <a:noFill/>
        </p:spPr>
        <p:txBody>
          <a:bodyPr wrap="square" rtlCol="0">
            <a:spAutoFit/>
          </a:bodyPr>
          <a:lstStyle/>
          <a:p>
            <a:r>
              <a:rPr lang="en-US" dirty="0" smtClean="0"/>
              <a:t>Notable defense attorneys (L to R) Alan </a:t>
            </a:r>
            <a:r>
              <a:rPr lang="en-US" dirty="0" err="1" smtClean="0"/>
              <a:t>Dershowitz</a:t>
            </a:r>
            <a:r>
              <a:rPr lang="en-US" dirty="0" smtClean="0"/>
              <a:t>, Francis Lee Bailey, and Thomas </a:t>
            </a:r>
            <a:r>
              <a:rPr lang="en-US" dirty="0" err="1" smtClean="0"/>
              <a:t>Mesereau</a:t>
            </a:r>
            <a:r>
              <a:rPr lang="en-US" dirty="0" smtClean="0"/>
              <a:t>, Jr.</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Criminally Responsible (cont’d)</a:t>
            </a:r>
            <a:endParaRPr lang="en-US" dirty="0"/>
          </a:p>
        </p:txBody>
      </p:sp>
      <p:sp>
        <p:nvSpPr>
          <p:cNvPr id="3" name="Content Placeholder 2"/>
          <p:cNvSpPr>
            <a:spLocks noGrp="1"/>
          </p:cNvSpPr>
          <p:nvPr>
            <p:ph sz="half" idx="1"/>
          </p:nvPr>
        </p:nvSpPr>
        <p:spPr/>
        <p:txBody>
          <a:bodyPr/>
          <a:lstStyle/>
          <a:p>
            <a:r>
              <a:rPr lang="en-US" dirty="0" smtClean="0"/>
              <a:t>3)  </a:t>
            </a:r>
            <a:r>
              <a:rPr lang="en-US" b="1" u="sng" dirty="0" smtClean="0">
                <a:solidFill>
                  <a:srgbClr val="FFFF00"/>
                </a:solidFill>
              </a:rPr>
              <a:t>Duress/Necessity</a:t>
            </a:r>
            <a:r>
              <a:rPr lang="en-US" dirty="0" smtClean="0"/>
              <a:t> – defendant committed the crime because of threat of </a:t>
            </a:r>
            <a:r>
              <a:rPr lang="en-US" b="1" u="sng" dirty="0" smtClean="0">
                <a:solidFill>
                  <a:srgbClr val="FFFF00"/>
                </a:solidFill>
              </a:rPr>
              <a:t>immediate danger</a:t>
            </a:r>
            <a:r>
              <a:rPr lang="en-US" dirty="0" smtClean="0">
                <a:solidFill>
                  <a:srgbClr val="FFFF00"/>
                </a:solidFill>
              </a:rPr>
              <a:t> </a:t>
            </a:r>
            <a:r>
              <a:rPr lang="en-US" dirty="0" smtClean="0"/>
              <a:t>to his/her life or to </a:t>
            </a:r>
            <a:r>
              <a:rPr lang="en-US" b="1" u="sng" dirty="0" smtClean="0">
                <a:solidFill>
                  <a:srgbClr val="FFFF00"/>
                </a:solidFill>
              </a:rPr>
              <a:t>preserve</a:t>
            </a:r>
            <a:r>
              <a:rPr lang="en-US" dirty="0" smtClean="0"/>
              <a:t> his/her life</a:t>
            </a:r>
            <a:endParaRPr lang="en-US" b="1" u="sng" dirty="0"/>
          </a:p>
        </p:txBody>
      </p:sp>
      <p:pic>
        <p:nvPicPr>
          <p:cNvPr id="5" name="Content Placeholder 4" descr="gunpoint2.jpg"/>
          <p:cNvPicPr>
            <a:picLocks noGrp="1" noChangeAspect="1"/>
          </p:cNvPicPr>
          <p:nvPr>
            <p:ph sz="half" idx="2"/>
          </p:nvPr>
        </p:nvPicPr>
        <p:blipFill>
          <a:blip r:embed="rId2" cstate="print"/>
          <a:stretch>
            <a:fillRect/>
          </a:stretch>
        </p:blipFill>
        <p:spPr>
          <a:xfrm>
            <a:off x="5219700" y="1219200"/>
            <a:ext cx="2895600" cy="2163803"/>
          </a:xfrm>
        </p:spPr>
      </p:pic>
      <p:sp>
        <p:nvSpPr>
          <p:cNvPr id="6" name="TextBox 5"/>
          <p:cNvSpPr txBox="1"/>
          <p:nvPr/>
        </p:nvSpPr>
        <p:spPr>
          <a:xfrm>
            <a:off x="4724400" y="3352800"/>
            <a:ext cx="4191000" cy="1200329"/>
          </a:xfrm>
          <a:prstGeom prst="rect">
            <a:avLst/>
          </a:prstGeom>
          <a:noFill/>
        </p:spPr>
        <p:txBody>
          <a:bodyPr wrap="square" rtlCol="0">
            <a:spAutoFit/>
          </a:bodyPr>
          <a:lstStyle/>
          <a:p>
            <a:r>
              <a:rPr lang="en-US" dirty="0" smtClean="0"/>
              <a:t>If this person with a gun to his head was forced to commit a crime by the assailant holding the gun, he could claim duress or necessity as his defense</a:t>
            </a:r>
            <a:endParaRPr lang="en-US" dirty="0"/>
          </a:p>
        </p:txBody>
      </p:sp>
      <p:pic>
        <p:nvPicPr>
          <p:cNvPr id="1026" name="Picture 2" descr="http://t1.gstatic.com/images?q=tbn:ANd9GcRW1UtG8C6HkTp9uj5GiIOpizy8fkYGUYjGjEYBTLuBQ7Gqcb_y1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6850" y="4553129"/>
            <a:ext cx="30861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82.photobucket.com/albums/j272/Roskilde_2006/Point_Break.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 y="4578241"/>
            <a:ext cx="3086100" cy="2066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Defenses (cont’d)</a:t>
            </a:r>
            <a:endParaRPr lang="en-US" dirty="0"/>
          </a:p>
        </p:txBody>
      </p:sp>
      <p:sp>
        <p:nvSpPr>
          <p:cNvPr id="3" name="Content Placeholder 2"/>
          <p:cNvSpPr>
            <a:spLocks noGrp="1"/>
          </p:cNvSpPr>
          <p:nvPr>
            <p:ph sz="half" idx="1"/>
          </p:nvPr>
        </p:nvSpPr>
        <p:spPr>
          <a:xfrm>
            <a:off x="457200" y="1219200"/>
            <a:ext cx="4038600" cy="5257800"/>
          </a:xfrm>
        </p:spPr>
        <p:txBody>
          <a:bodyPr>
            <a:normAutofit fontScale="55000" lnSpcReduction="20000"/>
          </a:bodyPr>
          <a:lstStyle/>
          <a:p>
            <a:r>
              <a:rPr lang="en-US" u="sng" dirty="0" smtClean="0"/>
              <a:t>“</a:t>
            </a:r>
            <a:r>
              <a:rPr lang="en-US" sz="2900" u="sng" dirty="0" smtClean="0"/>
              <a:t>By Reason of Insanity”</a:t>
            </a:r>
          </a:p>
          <a:p>
            <a:r>
              <a:rPr lang="en-US" sz="2900" dirty="0" smtClean="0"/>
              <a:t>1)  defendant lacks “</a:t>
            </a:r>
            <a:r>
              <a:rPr lang="en-US" sz="2900" b="1" u="sng" dirty="0" smtClean="0">
                <a:solidFill>
                  <a:srgbClr val="FFFF00"/>
                </a:solidFill>
              </a:rPr>
              <a:t>substantial capacity</a:t>
            </a:r>
            <a:r>
              <a:rPr lang="en-US" sz="2900" dirty="0" smtClean="0"/>
              <a:t>” to understand how severe actions are (“does not know right from wrong or understand the consequences of their actions”</a:t>
            </a:r>
          </a:p>
          <a:p>
            <a:r>
              <a:rPr lang="en-US" sz="2900" dirty="0" smtClean="0"/>
              <a:t>2)  defendant suffers from a documented or later proven </a:t>
            </a:r>
            <a:r>
              <a:rPr lang="en-US" sz="2900" b="1" u="sng" dirty="0" smtClean="0">
                <a:solidFill>
                  <a:srgbClr val="FFFF00"/>
                </a:solidFill>
              </a:rPr>
              <a:t>mental defect</a:t>
            </a:r>
            <a:r>
              <a:rPr lang="en-US" sz="2900" dirty="0" smtClean="0">
                <a:solidFill>
                  <a:srgbClr val="FFFF00"/>
                </a:solidFill>
              </a:rPr>
              <a:t> </a:t>
            </a:r>
            <a:r>
              <a:rPr lang="en-US" sz="2900" dirty="0" smtClean="0"/>
              <a:t>(schizophrenia, delusions, etc.)</a:t>
            </a:r>
          </a:p>
          <a:p>
            <a:r>
              <a:rPr lang="en-US" sz="2900" dirty="0" smtClean="0"/>
              <a:t>3)  only used as a defense in about </a:t>
            </a:r>
            <a:r>
              <a:rPr lang="en-US" sz="2900" b="1" u="sng" dirty="0" smtClean="0">
                <a:solidFill>
                  <a:srgbClr val="FFFF00"/>
                </a:solidFill>
              </a:rPr>
              <a:t>1%</a:t>
            </a:r>
            <a:r>
              <a:rPr lang="en-US" sz="2900" dirty="0" smtClean="0"/>
              <a:t> of all criminal cases; when it is used, it is only successful </a:t>
            </a:r>
            <a:r>
              <a:rPr lang="en-US" sz="2900" b="1" u="sng" dirty="0" smtClean="0">
                <a:solidFill>
                  <a:srgbClr val="FFFF00"/>
                </a:solidFill>
              </a:rPr>
              <a:t>25%</a:t>
            </a:r>
            <a:r>
              <a:rPr lang="en-US" sz="2900" dirty="0" smtClean="0"/>
              <a:t> of the time</a:t>
            </a:r>
          </a:p>
          <a:p>
            <a:r>
              <a:rPr lang="en-US" sz="2900" dirty="0" err="1" smtClean="0">
                <a:solidFill>
                  <a:srgbClr val="FFFF00"/>
                </a:solidFill>
              </a:rPr>
              <a:t>McNaghten</a:t>
            </a:r>
            <a:r>
              <a:rPr lang="en-US" sz="2900" dirty="0" smtClean="0">
                <a:solidFill>
                  <a:srgbClr val="FFFF00"/>
                </a:solidFill>
              </a:rPr>
              <a:t> Rules </a:t>
            </a:r>
            <a:r>
              <a:rPr lang="en-US" sz="2900" dirty="0" smtClean="0"/>
              <a:t>standard used to measure the mental state of a defendant.  (Named after Daniel </a:t>
            </a:r>
            <a:r>
              <a:rPr lang="en-US" sz="2900" dirty="0" err="1" smtClean="0"/>
              <a:t>McNaghten</a:t>
            </a:r>
            <a:r>
              <a:rPr lang="en-US" sz="2900" dirty="0" smtClean="0"/>
              <a:t> who in 1843 attempted to assassinate the British Prime Minister)</a:t>
            </a:r>
          </a:p>
          <a:p>
            <a:r>
              <a:rPr lang="en-US" sz="2900" dirty="0" smtClean="0">
                <a:solidFill>
                  <a:srgbClr val="FFFF00"/>
                </a:solidFill>
              </a:rPr>
              <a:t>FYI….the Insanity Defense is accepted in : </a:t>
            </a:r>
            <a:r>
              <a:rPr lang="en-US" sz="2900" dirty="0" smtClean="0"/>
              <a:t>Australia, Canada, Wales and England, Hong Kong, New Zealand, Ireland, India, and the US (but not in MT, KS, ID, UT)</a:t>
            </a:r>
            <a:endParaRPr lang="en-US" sz="2900" dirty="0"/>
          </a:p>
        </p:txBody>
      </p:sp>
      <p:pic>
        <p:nvPicPr>
          <p:cNvPr id="5" name="Content Placeholder 4" descr="hinckley.jpg"/>
          <p:cNvPicPr>
            <a:picLocks noGrp="1" noChangeAspect="1"/>
          </p:cNvPicPr>
          <p:nvPr>
            <p:ph sz="half" idx="2"/>
          </p:nvPr>
        </p:nvPicPr>
        <p:blipFill>
          <a:blip r:embed="rId2" cstate="print"/>
          <a:stretch>
            <a:fillRect/>
          </a:stretch>
        </p:blipFill>
        <p:spPr>
          <a:xfrm>
            <a:off x="4724400" y="1752600"/>
            <a:ext cx="4064000" cy="3048000"/>
          </a:xfrm>
        </p:spPr>
      </p:pic>
      <p:sp>
        <p:nvSpPr>
          <p:cNvPr id="6" name="TextBox 5"/>
          <p:cNvSpPr txBox="1"/>
          <p:nvPr/>
        </p:nvSpPr>
        <p:spPr>
          <a:xfrm>
            <a:off x="4724400" y="4876800"/>
            <a:ext cx="4038600" cy="1200329"/>
          </a:xfrm>
          <a:prstGeom prst="rect">
            <a:avLst/>
          </a:prstGeom>
          <a:noFill/>
        </p:spPr>
        <p:txBody>
          <a:bodyPr wrap="square" rtlCol="0">
            <a:spAutoFit/>
          </a:bodyPr>
          <a:lstStyle/>
          <a:p>
            <a:r>
              <a:rPr lang="en-US" dirty="0" smtClean="0"/>
              <a:t>Would-be Presidential assassin John Hinckley Jr. was declared “not guilty by reason of insanity” in 1982.  He remains in psychiatric care as of today.</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t>Assassination Attempt on Pres. Reagan</a:t>
            </a:r>
            <a:endParaRPr lang="en-US" u="sng" dirty="0"/>
          </a:p>
        </p:txBody>
      </p:sp>
      <p:sp>
        <p:nvSpPr>
          <p:cNvPr id="3" name="Rectangle 2"/>
          <p:cNvSpPr/>
          <p:nvPr/>
        </p:nvSpPr>
        <p:spPr>
          <a:xfrm>
            <a:off x="2133600" y="2438400"/>
            <a:ext cx="5105400" cy="369332"/>
          </a:xfrm>
          <a:prstGeom prst="rect">
            <a:avLst/>
          </a:prstGeom>
        </p:spPr>
        <p:txBody>
          <a:bodyPr wrap="square">
            <a:spAutoFit/>
          </a:bodyPr>
          <a:lstStyle/>
          <a:p>
            <a:r>
              <a:rPr lang="en-US" dirty="0">
                <a:hlinkClick r:id="rId2"/>
              </a:rPr>
              <a:t>http://www.youtube.com/watch?v=N1Jid5uRFo4</a:t>
            </a:r>
            <a:endParaRPr lang="en-US" dirty="0"/>
          </a:p>
        </p:txBody>
      </p:sp>
    </p:spTree>
    <p:extLst>
      <p:ext uri="{BB962C8B-B14F-4D97-AF65-F5344CB8AC3E}">
        <p14:creationId xmlns:p14="http://schemas.microsoft.com/office/powerpoint/2010/main" val="34429308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Your Assignment:</a:t>
            </a:r>
            <a:endParaRPr lang="en-US" dirty="0"/>
          </a:p>
        </p:txBody>
      </p:sp>
      <p:sp>
        <p:nvSpPr>
          <p:cNvPr id="6" name="Content Placeholder 5"/>
          <p:cNvSpPr>
            <a:spLocks noGrp="1"/>
          </p:cNvSpPr>
          <p:nvPr>
            <p:ph idx="1"/>
          </p:nvPr>
        </p:nvSpPr>
        <p:spPr/>
        <p:txBody>
          <a:bodyPr>
            <a:normAutofit lnSpcReduction="10000"/>
          </a:bodyPr>
          <a:lstStyle/>
          <a:p>
            <a:r>
              <a:rPr lang="en-US" dirty="0" smtClean="0"/>
              <a:t>On pages 130-131, you will read over a case study concerning a young man named Sean Webster and his attorney’s decision to plead insanity</a:t>
            </a:r>
          </a:p>
          <a:p>
            <a:endParaRPr lang="en-US" dirty="0" smtClean="0"/>
          </a:p>
          <a:p>
            <a:r>
              <a:rPr lang="en-US" dirty="0" smtClean="0"/>
              <a:t>In groups of 3-4, you are to answer questions A through M (one person records answers).  We will discuss answers and collect them at the end of class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VUopening.jpg"/>
          <p:cNvPicPr>
            <a:picLocks noChangeAspect="1"/>
          </p:cNvPicPr>
          <p:nvPr/>
        </p:nvPicPr>
        <p:blipFill>
          <a:blip r:embed="rId2" cstate="print"/>
          <a:stretch>
            <a:fillRect/>
          </a:stretch>
        </p:blipFill>
        <p:spPr>
          <a:xfrm>
            <a:off x="1766887" y="1714500"/>
            <a:ext cx="5610225"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752600"/>
            <a:ext cx="5715000" cy="3046988"/>
          </a:xfrm>
          <a:prstGeom prst="rect">
            <a:avLst/>
          </a:prstGeom>
          <a:noFill/>
        </p:spPr>
        <p:txBody>
          <a:bodyPr wrap="square" rtlCol="0">
            <a:spAutoFit/>
          </a:bodyPr>
          <a:lstStyle/>
          <a:p>
            <a:pPr algn="ctr"/>
            <a:r>
              <a:rPr lang="en-US" sz="9600" dirty="0" smtClean="0"/>
              <a:t>Bonus Episode!!!</a:t>
            </a:r>
            <a:endParaRPr lang="en-US" sz="9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2000" fill="hold"/>
                                        <p:tgtEl>
                                          <p:spTgt spid="2"/>
                                        </p:tgtEl>
                                      </p:cBhvr>
                                      <p:by x="150000" y="150000"/>
                                    </p:animScale>
                                  </p:childTnLst>
                                </p:cTn>
                              </p:par>
                            </p:childTnLst>
                          </p:cTn>
                        </p:par>
                        <p:par>
                          <p:cTn id="7" fill="hold">
                            <p:stCondLst>
                              <p:cond delay="2000"/>
                            </p:stCondLst>
                            <p:childTnLst>
                              <p:par>
                                <p:cTn id="8" presetID="8" presetClass="emph" presetSubtype="0" fill="hold" grpId="1" nodeType="afterEffect">
                                  <p:stCondLst>
                                    <p:cond delay="0"/>
                                  </p:stCondLst>
                                  <p:childTnLst>
                                    <p:animRot by="21600000">
                                      <p:cBhvr>
                                        <p:cTn id="9" dur="1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Genetic Insanity??</a:t>
            </a:r>
            <a:endParaRPr lang="en-US" dirty="0"/>
          </a:p>
        </p:txBody>
      </p:sp>
      <p:sp>
        <p:nvSpPr>
          <p:cNvPr id="6" name="Content Placeholder 5"/>
          <p:cNvSpPr>
            <a:spLocks noGrp="1"/>
          </p:cNvSpPr>
          <p:nvPr>
            <p:ph idx="1"/>
          </p:nvPr>
        </p:nvSpPr>
        <p:spPr/>
        <p:txBody>
          <a:bodyPr>
            <a:normAutofit fontScale="85000" lnSpcReduction="10000"/>
          </a:bodyPr>
          <a:lstStyle/>
          <a:p>
            <a:r>
              <a:rPr lang="en-US" dirty="0" smtClean="0"/>
              <a:t>In our brains, the prefrontal cortex is responsible for helping to control our actions, behavior, and emotions (particularly our urges to act out in a violent way)</a:t>
            </a:r>
          </a:p>
          <a:p>
            <a:pPr>
              <a:buNone/>
            </a:pPr>
            <a:endParaRPr lang="en-US" dirty="0" smtClean="0"/>
          </a:p>
          <a:p>
            <a:r>
              <a:rPr lang="en-US" dirty="0" smtClean="0"/>
              <a:t>If a person was born with some genetic abnormality to the prefrontal cortex, does this mean that a person is “mentally hardwired” to commit violent actions throughout their life?</a:t>
            </a:r>
          </a:p>
          <a:p>
            <a:pPr>
              <a:buNone/>
            </a:pPr>
            <a:endParaRPr lang="en-US" dirty="0"/>
          </a:p>
          <a:p>
            <a:r>
              <a:rPr lang="en-US" dirty="0" smtClean="0"/>
              <a:t>If this could be medically proven, could it find a defendant not guilty by reason of insanity?</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This Episode…</a:t>
            </a:r>
            <a:endParaRPr lang="en-US" dirty="0"/>
          </a:p>
        </p:txBody>
      </p:sp>
      <p:sp>
        <p:nvSpPr>
          <p:cNvPr id="3" name="Content Placeholder 2"/>
          <p:cNvSpPr>
            <a:spLocks noGrp="1"/>
          </p:cNvSpPr>
          <p:nvPr>
            <p:ph idx="1"/>
          </p:nvPr>
        </p:nvSpPr>
        <p:spPr/>
        <p:txBody>
          <a:bodyPr/>
          <a:lstStyle/>
          <a:p>
            <a:r>
              <a:rPr lang="en-US" dirty="0" smtClean="0"/>
              <a:t>Sean Webster has been arrested for the murder of two Muslims, a young woman and a young man.  His defense attorney claims that due to a “genetic mental defect”, Sean is not responsible for his actions and should be found not guilty by reason of insanity.</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120901 Why Did She Do It [SaveYouTube.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 y="371474"/>
            <a:ext cx="7162800" cy="4857751"/>
          </a:xfrm>
          <a:prstGeom prst="rect">
            <a:avLst/>
          </a:prstGeom>
        </p:spPr>
      </p:pic>
      <p:sp>
        <p:nvSpPr>
          <p:cNvPr id="3" name="TextBox 2"/>
          <p:cNvSpPr txBox="1"/>
          <p:nvPr/>
        </p:nvSpPr>
        <p:spPr>
          <a:xfrm>
            <a:off x="1066800" y="5867400"/>
            <a:ext cx="6858000" cy="923330"/>
          </a:xfrm>
          <a:prstGeom prst="rect">
            <a:avLst/>
          </a:prstGeom>
          <a:noFill/>
        </p:spPr>
        <p:txBody>
          <a:bodyPr wrap="square" rtlCol="0">
            <a:spAutoFit/>
          </a:bodyPr>
          <a:lstStyle/>
          <a:p>
            <a:r>
              <a:rPr lang="en-US" u="sng" dirty="0" smtClean="0">
                <a:solidFill>
                  <a:schemeClr val="bg1"/>
                </a:solidFill>
              </a:rPr>
              <a:t>Andrea Yates </a:t>
            </a:r>
            <a:r>
              <a:rPr lang="en-US" dirty="0" smtClean="0">
                <a:solidFill>
                  <a:schemeClr val="bg1"/>
                </a:solidFill>
              </a:rPr>
              <a:t>– found guilty and sane, sentenced to life with possibility of parole after 40 years.  Later on appeal, she was found not guilty by reason of insanity and is currently in a psych ward.</a:t>
            </a:r>
            <a:endParaRPr lang="en-US" dirty="0">
              <a:solidFill>
                <a:schemeClr val="bg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Jury Finds Becker Guilty In Thomas Killing [SaveYouTube.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76200"/>
            <a:ext cx="7696200" cy="5334000"/>
          </a:xfrm>
          <a:prstGeom prst="rect">
            <a:avLst/>
          </a:prstGeom>
        </p:spPr>
      </p:pic>
      <p:sp>
        <p:nvSpPr>
          <p:cNvPr id="3" name="TextBox 2"/>
          <p:cNvSpPr txBox="1"/>
          <p:nvPr/>
        </p:nvSpPr>
        <p:spPr>
          <a:xfrm>
            <a:off x="1066800" y="5867400"/>
            <a:ext cx="6858000" cy="646331"/>
          </a:xfrm>
          <a:prstGeom prst="rect">
            <a:avLst/>
          </a:prstGeom>
          <a:noFill/>
        </p:spPr>
        <p:txBody>
          <a:bodyPr wrap="square" rtlCol="0">
            <a:spAutoFit/>
          </a:bodyPr>
          <a:lstStyle/>
          <a:p>
            <a:r>
              <a:rPr lang="en-US" u="sng" dirty="0" smtClean="0">
                <a:solidFill>
                  <a:schemeClr val="bg1"/>
                </a:solidFill>
              </a:rPr>
              <a:t>Mark Becker</a:t>
            </a:r>
            <a:r>
              <a:rPr lang="en-US" dirty="0" smtClean="0">
                <a:solidFill>
                  <a:schemeClr val="bg1"/>
                </a:solidFill>
              </a:rPr>
              <a:t>– found guilty and sane...sentenced to life without possibility of parole for killing his former coach/teacher</a:t>
            </a:r>
            <a:endParaRPr lang="en-US" dirty="0">
              <a:solidFill>
                <a:schemeClr val="bg1"/>
              </a:solidFill>
            </a:endParaRPr>
          </a:p>
        </p:txBody>
      </p:sp>
    </p:spTree>
    <p:extLst>
      <p:ext uri="{BB962C8B-B14F-4D97-AF65-F5344CB8AC3E}">
        <p14:creationId xmlns:p14="http://schemas.microsoft.com/office/powerpoint/2010/main" val="26144742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a:t>
            </a:r>
            <a:endParaRPr lang="en-US" dirty="0"/>
          </a:p>
        </p:txBody>
      </p:sp>
      <p:sp>
        <p:nvSpPr>
          <p:cNvPr id="3" name="Content Placeholder 2"/>
          <p:cNvSpPr>
            <a:spLocks noGrp="1"/>
          </p:cNvSpPr>
          <p:nvPr>
            <p:ph idx="1"/>
          </p:nvPr>
        </p:nvSpPr>
        <p:spPr/>
        <p:txBody>
          <a:bodyPr/>
          <a:lstStyle/>
          <a:p>
            <a:r>
              <a:rPr lang="en-US" dirty="0" smtClean="0"/>
              <a:t>A trial is simply a </a:t>
            </a:r>
            <a:r>
              <a:rPr lang="en-US" b="1" u="sng" dirty="0" smtClean="0">
                <a:solidFill>
                  <a:srgbClr val="FFFF00"/>
                </a:solidFill>
              </a:rPr>
              <a:t>contest</a:t>
            </a:r>
            <a:r>
              <a:rPr lang="en-US" dirty="0" smtClean="0"/>
              <a:t> between the prosecution and defense; a jury needs to decide who puts up a better </a:t>
            </a:r>
            <a:r>
              <a:rPr lang="en-US" b="1" u="sng" dirty="0" smtClean="0">
                <a:solidFill>
                  <a:srgbClr val="FFFF00"/>
                </a:solidFill>
              </a:rPr>
              <a:t>case</a:t>
            </a:r>
            <a:endParaRPr lang="en-US" dirty="0" smtClean="0">
              <a:solidFill>
                <a:srgbClr val="FFFF00"/>
              </a:solidFill>
            </a:endParaRPr>
          </a:p>
          <a:p>
            <a:r>
              <a:rPr lang="en-US" dirty="0" smtClean="0"/>
              <a:t>The </a:t>
            </a:r>
            <a:r>
              <a:rPr lang="en-US" b="1" u="sng" dirty="0" smtClean="0">
                <a:solidFill>
                  <a:srgbClr val="FFFF00"/>
                </a:solidFill>
              </a:rPr>
              <a:t>burden of proof</a:t>
            </a:r>
            <a:r>
              <a:rPr lang="en-US" dirty="0" smtClean="0">
                <a:solidFill>
                  <a:srgbClr val="FFFF00"/>
                </a:solidFill>
              </a:rPr>
              <a:t> </a:t>
            </a:r>
            <a:r>
              <a:rPr lang="en-US" dirty="0" smtClean="0"/>
              <a:t>rests on the </a:t>
            </a:r>
            <a:r>
              <a:rPr lang="en-US" b="1" u="sng" dirty="0" smtClean="0">
                <a:solidFill>
                  <a:srgbClr val="FFFF00"/>
                </a:solidFill>
              </a:rPr>
              <a:t>prosecution</a:t>
            </a:r>
            <a:r>
              <a:rPr lang="en-US" dirty="0" smtClean="0"/>
              <a:t>; they must prove beyond a shadow of a doubt that defendant is </a:t>
            </a:r>
            <a:r>
              <a:rPr lang="en-US" b="1" u="sng" dirty="0" smtClean="0">
                <a:solidFill>
                  <a:srgbClr val="FFFF00"/>
                </a:solidFill>
              </a:rPr>
              <a:t>guilty</a:t>
            </a:r>
            <a:endParaRPr lang="en-US" dirty="0" smtClean="0">
              <a:solidFill>
                <a:srgbClr val="FFFF00"/>
              </a:solidFill>
            </a:endParaRPr>
          </a:p>
          <a:p>
            <a:r>
              <a:rPr lang="en-US" dirty="0" smtClean="0"/>
              <a:t>Jury must unanimously </a:t>
            </a:r>
            <a:r>
              <a:rPr lang="en-US" b="1" u="sng" dirty="0" smtClean="0">
                <a:solidFill>
                  <a:srgbClr val="FFFF00"/>
                </a:solidFill>
              </a:rPr>
              <a:t>agree</a:t>
            </a:r>
            <a:r>
              <a:rPr lang="en-US" dirty="0" smtClean="0"/>
              <a:t> with prosecution in order to </a:t>
            </a:r>
            <a:r>
              <a:rPr lang="en-US" b="1" u="sng" dirty="0" smtClean="0">
                <a:solidFill>
                  <a:srgbClr val="FFFF00"/>
                </a:solidFill>
              </a:rPr>
              <a:t>convict</a:t>
            </a:r>
            <a:r>
              <a:rPr lang="en-US" dirty="0" smtClean="0"/>
              <a:t> defendant</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Possible Defenses</a:t>
            </a:r>
            <a:endParaRPr lang="en-US" dirty="0"/>
          </a:p>
        </p:txBody>
      </p:sp>
      <p:sp>
        <p:nvSpPr>
          <p:cNvPr id="5" name="Content Placeholder 4"/>
          <p:cNvSpPr>
            <a:spLocks noGrp="1"/>
          </p:cNvSpPr>
          <p:nvPr>
            <p:ph sz="half" idx="1"/>
          </p:nvPr>
        </p:nvSpPr>
        <p:spPr/>
        <p:txBody>
          <a:bodyPr>
            <a:normAutofit lnSpcReduction="10000"/>
          </a:bodyPr>
          <a:lstStyle/>
          <a:p>
            <a:r>
              <a:rPr lang="en-US" dirty="0" smtClean="0"/>
              <a:t>“No Crime Has Been </a:t>
            </a:r>
            <a:r>
              <a:rPr lang="en-US" u="sng" dirty="0" smtClean="0"/>
              <a:t>Committed” Defense</a:t>
            </a:r>
          </a:p>
          <a:p>
            <a:r>
              <a:rPr lang="en-US" dirty="0" smtClean="0"/>
              <a:t>1)  evidence is presented to show that a crime </a:t>
            </a:r>
            <a:r>
              <a:rPr lang="en-US" b="1" u="sng" dirty="0" smtClean="0">
                <a:solidFill>
                  <a:srgbClr val="FFFF00"/>
                </a:solidFill>
              </a:rPr>
              <a:t>DID NOT</a:t>
            </a:r>
            <a:r>
              <a:rPr lang="en-US" dirty="0" smtClean="0">
                <a:solidFill>
                  <a:srgbClr val="FFFF00"/>
                </a:solidFill>
              </a:rPr>
              <a:t> </a:t>
            </a:r>
            <a:r>
              <a:rPr lang="en-US" dirty="0" smtClean="0"/>
              <a:t>take place</a:t>
            </a:r>
          </a:p>
          <a:p>
            <a:r>
              <a:rPr lang="en-US" dirty="0" smtClean="0"/>
              <a:t>2)  must prove that there was not criminal </a:t>
            </a:r>
            <a:r>
              <a:rPr lang="en-US" b="1" u="sng" dirty="0" smtClean="0">
                <a:solidFill>
                  <a:srgbClr val="FFFF00"/>
                </a:solidFill>
              </a:rPr>
              <a:t>intent</a:t>
            </a:r>
            <a:r>
              <a:rPr lang="en-US" dirty="0" smtClean="0"/>
              <a:t> in the action (it was a </a:t>
            </a:r>
            <a:r>
              <a:rPr lang="en-US" b="1" u="sng" dirty="0" smtClean="0">
                <a:solidFill>
                  <a:srgbClr val="FFFF00"/>
                </a:solidFill>
              </a:rPr>
              <a:t>mistake</a:t>
            </a:r>
            <a:r>
              <a:rPr lang="en-US" dirty="0" smtClean="0"/>
              <a:t> or </a:t>
            </a:r>
            <a:r>
              <a:rPr lang="en-US" b="1" u="sng" dirty="0" smtClean="0">
                <a:solidFill>
                  <a:srgbClr val="FFFF00"/>
                </a:solidFill>
              </a:rPr>
              <a:t>accident</a:t>
            </a:r>
            <a:r>
              <a:rPr lang="en-US" dirty="0" smtClean="0"/>
              <a:t>)</a:t>
            </a:r>
            <a:endParaRPr lang="en-US" dirty="0"/>
          </a:p>
        </p:txBody>
      </p:sp>
      <p:pic>
        <p:nvPicPr>
          <p:cNvPr id="7" name="Content Placeholder 6" descr="leather jacket.jpg"/>
          <p:cNvPicPr>
            <a:picLocks noGrp="1" noChangeAspect="1"/>
          </p:cNvPicPr>
          <p:nvPr>
            <p:ph sz="half" idx="2"/>
          </p:nvPr>
        </p:nvPicPr>
        <p:blipFill>
          <a:blip r:embed="rId2" cstate="print"/>
          <a:stretch>
            <a:fillRect/>
          </a:stretch>
        </p:blipFill>
        <p:spPr>
          <a:xfrm>
            <a:off x="5181600" y="1828800"/>
            <a:ext cx="3200400" cy="3200400"/>
          </a:xfrm>
        </p:spPr>
      </p:pic>
      <p:sp>
        <p:nvSpPr>
          <p:cNvPr id="8" name="TextBox 7"/>
          <p:cNvSpPr txBox="1"/>
          <p:nvPr/>
        </p:nvSpPr>
        <p:spPr>
          <a:xfrm>
            <a:off x="5105400" y="5181600"/>
            <a:ext cx="3352800" cy="1477328"/>
          </a:xfrm>
          <a:prstGeom prst="rect">
            <a:avLst/>
          </a:prstGeom>
          <a:noFill/>
        </p:spPr>
        <p:txBody>
          <a:bodyPr wrap="square" rtlCol="0">
            <a:spAutoFit/>
          </a:bodyPr>
          <a:lstStyle/>
          <a:p>
            <a:r>
              <a:rPr lang="en-US" dirty="0" smtClean="0"/>
              <a:t>If you accidentally walk off with someone else’s leather jacket , honestly thinking that it is yours, you should not be charged with larceny.</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Defenses (cont’d)</a:t>
            </a:r>
            <a:endParaRPr lang="en-US" dirty="0"/>
          </a:p>
        </p:txBody>
      </p:sp>
      <p:sp>
        <p:nvSpPr>
          <p:cNvPr id="3" name="Content Placeholder 2"/>
          <p:cNvSpPr>
            <a:spLocks noGrp="1"/>
          </p:cNvSpPr>
          <p:nvPr>
            <p:ph sz="half" idx="1"/>
          </p:nvPr>
        </p:nvSpPr>
        <p:spPr/>
        <p:txBody>
          <a:bodyPr>
            <a:normAutofit/>
          </a:bodyPr>
          <a:lstStyle/>
          <a:p>
            <a:r>
              <a:rPr lang="en-US" dirty="0" smtClean="0"/>
              <a:t>“Defendant Did NOT commit the Crime” </a:t>
            </a:r>
            <a:r>
              <a:rPr lang="en-US" u="sng" dirty="0" smtClean="0"/>
              <a:t>Defense</a:t>
            </a:r>
          </a:p>
          <a:p>
            <a:r>
              <a:rPr lang="en-US" dirty="0" smtClean="0"/>
              <a:t>1)  defense admits that a crime </a:t>
            </a:r>
            <a:r>
              <a:rPr lang="en-US" b="1" u="sng" dirty="0" smtClean="0">
                <a:solidFill>
                  <a:srgbClr val="FFFF00"/>
                </a:solidFill>
              </a:rPr>
              <a:t>HAS</a:t>
            </a:r>
            <a:r>
              <a:rPr lang="en-US" dirty="0" smtClean="0"/>
              <a:t> taken place</a:t>
            </a:r>
          </a:p>
          <a:p>
            <a:r>
              <a:rPr lang="en-US" dirty="0" smtClean="0"/>
              <a:t>2)  defense must prove that defendant was not the </a:t>
            </a:r>
            <a:r>
              <a:rPr lang="en-US" b="1" u="sng" dirty="0" smtClean="0">
                <a:solidFill>
                  <a:srgbClr val="FFFF00"/>
                </a:solidFill>
              </a:rPr>
              <a:t>perpetrator</a:t>
            </a:r>
            <a:endParaRPr lang="en-US" dirty="0" smtClean="0">
              <a:solidFill>
                <a:srgbClr val="FFFF00"/>
              </a:solidFill>
            </a:endParaRPr>
          </a:p>
        </p:txBody>
      </p:sp>
      <p:pic>
        <p:nvPicPr>
          <p:cNvPr id="5" name="Content Placeholder 4" descr="oj verdict.jpg"/>
          <p:cNvPicPr>
            <a:picLocks noGrp="1" noChangeAspect="1"/>
          </p:cNvPicPr>
          <p:nvPr>
            <p:ph sz="half" idx="2"/>
          </p:nvPr>
        </p:nvPicPr>
        <p:blipFill>
          <a:blip r:embed="rId2" cstate="print"/>
          <a:stretch>
            <a:fillRect/>
          </a:stretch>
        </p:blipFill>
        <p:spPr>
          <a:xfrm>
            <a:off x="4648200" y="1981200"/>
            <a:ext cx="4038600" cy="3257804"/>
          </a:xfrm>
        </p:spPr>
      </p:pic>
      <p:sp>
        <p:nvSpPr>
          <p:cNvPr id="6" name="TextBox 5"/>
          <p:cNvSpPr txBox="1"/>
          <p:nvPr/>
        </p:nvSpPr>
        <p:spPr>
          <a:xfrm>
            <a:off x="4648200" y="5410200"/>
            <a:ext cx="4038600" cy="369332"/>
          </a:xfrm>
          <a:prstGeom prst="rect">
            <a:avLst/>
          </a:prstGeom>
          <a:noFill/>
        </p:spPr>
        <p:txBody>
          <a:bodyPr wrap="square" rtlCol="0">
            <a:spAutoFit/>
          </a:bodyPr>
          <a:lstStyle/>
          <a:p>
            <a:r>
              <a:rPr lang="en-US" dirty="0" smtClean="0"/>
              <a:t>The OJ Defense…need we say more?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36" y="27709"/>
            <a:ext cx="8229600" cy="1143000"/>
          </a:xfrm>
        </p:spPr>
        <p:txBody>
          <a:bodyPr/>
          <a:lstStyle/>
          <a:p>
            <a:r>
              <a:rPr lang="en-US" dirty="0" smtClean="0"/>
              <a:t>Possible Defenses (cont’d)</a:t>
            </a:r>
            <a:endParaRPr lang="en-US" dirty="0"/>
          </a:p>
        </p:txBody>
      </p:sp>
      <p:sp>
        <p:nvSpPr>
          <p:cNvPr id="3" name="Content Placeholder 2"/>
          <p:cNvSpPr>
            <a:spLocks noGrp="1"/>
          </p:cNvSpPr>
          <p:nvPr>
            <p:ph sz="half" idx="1"/>
          </p:nvPr>
        </p:nvSpPr>
        <p:spPr>
          <a:xfrm>
            <a:off x="457200" y="1028700"/>
            <a:ext cx="4038600" cy="3429000"/>
          </a:xfrm>
        </p:spPr>
        <p:txBody>
          <a:bodyPr>
            <a:normAutofit/>
          </a:bodyPr>
          <a:lstStyle/>
          <a:p>
            <a:r>
              <a:rPr lang="en-US" sz="2400" dirty="0" smtClean="0"/>
              <a:t>“Criminal Action Was </a:t>
            </a:r>
            <a:r>
              <a:rPr lang="en-US" sz="2400" u="sng" dirty="0" smtClean="0"/>
              <a:t>Justifiable” Defense</a:t>
            </a:r>
          </a:p>
          <a:p>
            <a:r>
              <a:rPr lang="en-US" sz="2400" dirty="0" smtClean="0"/>
              <a:t>1)  act was done out of </a:t>
            </a:r>
            <a:r>
              <a:rPr lang="en-US" sz="2400" b="1" u="sng" dirty="0" smtClean="0">
                <a:solidFill>
                  <a:srgbClr val="FFFF00"/>
                </a:solidFill>
              </a:rPr>
              <a:t>self-defense</a:t>
            </a:r>
            <a:r>
              <a:rPr lang="en-US" sz="2400" dirty="0" smtClean="0">
                <a:solidFill>
                  <a:srgbClr val="FFFF00"/>
                </a:solidFill>
              </a:rPr>
              <a:t> </a:t>
            </a:r>
            <a:r>
              <a:rPr lang="en-US" sz="2400" dirty="0" smtClean="0"/>
              <a:t>or defense of </a:t>
            </a:r>
            <a:r>
              <a:rPr lang="en-US" sz="2400" b="1" u="sng" dirty="0" smtClean="0">
                <a:solidFill>
                  <a:srgbClr val="FFFF00"/>
                </a:solidFill>
              </a:rPr>
              <a:t>property</a:t>
            </a:r>
            <a:endParaRPr lang="en-US" sz="2400" dirty="0" smtClean="0">
              <a:solidFill>
                <a:srgbClr val="FFFF00"/>
              </a:solidFill>
            </a:endParaRPr>
          </a:p>
          <a:p>
            <a:r>
              <a:rPr lang="en-US" sz="2400" dirty="0" smtClean="0"/>
              <a:t>2)  rule of thumb:  defensive action cannot turn into </a:t>
            </a:r>
            <a:r>
              <a:rPr lang="en-US" sz="2400" b="1" u="sng" dirty="0" smtClean="0">
                <a:solidFill>
                  <a:srgbClr val="FFFF00"/>
                </a:solidFill>
              </a:rPr>
              <a:t>excessive</a:t>
            </a:r>
            <a:r>
              <a:rPr lang="en-US" sz="2400" dirty="0" smtClean="0"/>
              <a:t> force</a:t>
            </a:r>
            <a:endParaRPr lang="en-US" sz="2400" dirty="0"/>
          </a:p>
        </p:txBody>
      </p:sp>
      <p:pic>
        <p:nvPicPr>
          <p:cNvPr id="5" name="Content Placeholder 4" descr="dirtyharry.jpg"/>
          <p:cNvPicPr>
            <a:picLocks noGrp="1" noChangeAspect="1"/>
          </p:cNvPicPr>
          <p:nvPr>
            <p:ph sz="half" idx="2"/>
          </p:nvPr>
        </p:nvPicPr>
        <p:blipFill>
          <a:blip r:embed="rId2" cstate="print"/>
          <a:stretch>
            <a:fillRect/>
          </a:stretch>
        </p:blipFill>
        <p:spPr>
          <a:xfrm>
            <a:off x="4689764" y="1485900"/>
            <a:ext cx="3753556" cy="2514600"/>
          </a:xfrm>
        </p:spPr>
      </p:pic>
      <p:sp>
        <p:nvSpPr>
          <p:cNvPr id="6" name="TextBox 5"/>
          <p:cNvSpPr txBox="1"/>
          <p:nvPr/>
        </p:nvSpPr>
        <p:spPr>
          <a:xfrm>
            <a:off x="4953000" y="4038600"/>
            <a:ext cx="3733800" cy="2554545"/>
          </a:xfrm>
          <a:prstGeom prst="rect">
            <a:avLst/>
          </a:prstGeom>
          <a:noFill/>
        </p:spPr>
        <p:txBody>
          <a:bodyPr wrap="square" rtlCol="0">
            <a:spAutoFit/>
          </a:bodyPr>
          <a:lstStyle/>
          <a:p>
            <a:r>
              <a:rPr lang="en-US" sz="1600" dirty="0" smtClean="0"/>
              <a:t>The controversial  Castle Doctrine (better known as the “Make My Day” law) allows residents in West VA, Delaware, Washington, Wisconsin, North Carolina, and New Mexico to use deadly force to defend their property.  Florida has the “Stand your ground” law.  It is the center of the George Zimmerman trial </a:t>
            </a:r>
            <a:r>
              <a:rPr lang="en-US" sz="1600" smtClean="0"/>
              <a:t>(June 2013).  </a:t>
            </a:r>
            <a:r>
              <a:rPr lang="en-US" sz="1600" dirty="0" smtClean="0"/>
              <a:t>Zimmerman shot/killed Martin (Spring 2012)</a:t>
            </a:r>
            <a:endParaRPr lang="en-US" sz="1600" dirty="0"/>
          </a:p>
        </p:txBody>
      </p:sp>
      <p:sp>
        <p:nvSpPr>
          <p:cNvPr id="7" name="Rounded Rectangular Callout 6"/>
          <p:cNvSpPr/>
          <p:nvPr/>
        </p:nvSpPr>
        <p:spPr>
          <a:xfrm>
            <a:off x="7162800" y="713509"/>
            <a:ext cx="1828800" cy="1371600"/>
          </a:xfrm>
          <a:prstGeom prst="wedgeRoundRectCallout">
            <a:avLst>
              <a:gd name="adj1" fmla="val -70075"/>
              <a:gd name="adj2" fmla="val 97854"/>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err="1" smtClean="0"/>
              <a:t>Ya</a:t>
            </a:r>
            <a:r>
              <a:rPr lang="en-US" dirty="0" smtClean="0"/>
              <a:t> </a:t>
            </a:r>
            <a:r>
              <a:rPr lang="en-US" dirty="0" err="1" smtClean="0"/>
              <a:t>feelin</a:t>
            </a:r>
            <a:r>
              <a:rPr lang="en-US" dirty="0" smtClean="0"/>
              <a:t>’ lucky punk?!</a:t>
            </a:r>
            <a:endParaRPr lang="en-US" dirty="0"/>
          </a:p>
        </p:txBody>
      </p:sp>
      <p:pic>
        <p:nvPicPr>
          <p:cNvPr id="1026" name="Picture 2" descr="https://encrypted-tbn3.gstatic.com/images?q=tbn:ANd9GcTU_ZXhxqxb5CzVHKVeapvmH40aE7s7aJwFF7CtdtrRev4wII2BI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754224"/>
            <a:ext cx="2514600" cy="1819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2.gstatic.com/images?q=tbn:ANd9GcS476Z8GwHQbgDeAm4FZZS6cfQjSmfRlPMkP9_PYy25MImM-Lk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775" y="4066309"/>
            <a:ext cx="1800225" cy="2543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Possible Defenses (cont’d)</a:t>
            </a:r>
            <a:endParaRPr lang="en-US" dirty="0"/>
          </a:p>
        </p:txBody>
      </p:sp>
      <p:sp>
        <p:nvSpPr>
          <p:cNvPr id="3" name="Content Placeholder 2"/>
          <p:cNvSpPr>
            <a:spLocks noGrp="1"/>
          </p:cNvSpPr>
          <p:nvPr>
            <p:ph sz="half" idx="1"/>
          </p:nvPr>
        </p:nvSpPr>
        <p:spPr>
          <a:xfrm>
            <a:off x="152400" y="1059789"/>
            <a:ext cx="4038600" cy="4525963"/>
          </a:xfrm>
        </p:spPr>
        <p:txBody>
          <a:bodyPr>
            <a:normAutofit fontScale="92500"/>
          </a:bodyPr>
          <a:lstStyle/>
          <a:p>
            <a:r>
              <a:rPr lang="en-US" dirty="0" smtClean="0"/>
              <a:t>“Defendant Is Not Criminally Responsible </a:t>
            </a:r>
            <a:r>
              <a:rPr lang="en-US" u="sng" dirty="0" smtClean="0"/>
              <a:t>Due To…” Defense</a:t>
            </a:r>
          </a:p>
          <a:p>
            <a:r>
              <a:rPr lang="en-US" dirty="0" smtClean="0"/>
              <a:t>1)  </a:t>
            </a:r>
            <a:r>
              <a:rPr lang="en-US" b="1" u="sng" dirty="0" smtClean="0">
                <a:solidFill>
                  <a:srgbClr val="FFFF00"/>
                </a:solidFill>
              </a:rPr>
              <a:t>infancy</a:t>
            </a:r>
            <a:r>
              <a:rPr lang="en-US" dirty="0" smtClean="0"/>
              <a:t> – </a:t>
            </a:r>
            <a:r>
              <a:rPr lang="en-US" dirty="0" smtClean="0"/>
              <a:t>Supreme Court ruling in 1893, said children </a:t>
            </a:r>
            <a:r>
              <a:rPr lang="en-US" dirty="0" smtClean="0"/>
              <a:t>under </a:t>
            </a:r>
            <a:r>
              <a:rPr lang="en-US" b="1" u="sng" dirty="0" smtClean="0">
                <a:solidFill>
                  <a:srgbClr val="FFFF00"/>
                </a:solidFill>
              </a:rPr>
              <a:t>7</a:t>
            </a:r>
            <a:r>
              <a:rPr lang="en-US" dirty="0" smtClean="0"/>
              <a:t> years old are not held responsible for criminal </a:t>
            </a:r>
            <a:r>
              <a:rPr lang="en-US" dirty="0" smtClean="0"/>
              <a:t>action</a:t>
            </a:r>
          </a:p>
          <a:p>
            <a:r>
              <a:rPr lang="en-US" dirty="0" smtClean="0"/>
              <a:t>This is youngest school shooting in history of US</a:t>
            </a:r>
            <a:endParaRPr lang="en-US" dirty="0" smtClean="0"/>
          </a:p>
        </p:txBody>
      </p:sp>
      <p:sp>
        <p:nvSpPr>
          <p:cNvPr id="6" name="TextBox 5"/>
          <p:cNvSpPr txBox="1"/>
          <p:nvPr/>
        </p:nvSpPr>
        <p:spPr>
          <a:xfrm>
            <a:off x="4267200" y="3469389"/>
            <a:ext cx="4876800" cy="3416320"/>
          </a:xfrm>
          <a:prstGeom prst="rect">
            <a:avLst/>
          </a:prstGeom>
          <a:noFill/>
        </p:spPr>
        <p:txBody>
          <a:bodyPr wrap="square" rtlCol="0">
            <a:spAutoFit/>
          </a:bodyPr>
          <a:lstStyle/>
          <a:p>
            <a:r>
              <a:rPr lang="en-US" u="sng" dirty="0" smtClean="0"/>
              <a:t>When</a:t>
            </a:r>
            <a:r>
              <a:rPr lang="en-US" dirty="0" smtClean="0"/>
              <a:t>: Feb</a:t>
            </a:r>
            <a:r>
              <a:rPr lang="en-US" dirty="0" smtClean="0"/>
              <a:t>. 29, </a:t>
            </a:r>
            <a:r>
              <a:rPr lang="en-US" dirty="0" smtClean="0"/>
              <a:t>2000</a:t>
            </a:r>
          </a:p>
          <a:p>
            <a:r>
              <a:rPr lang="en-US" u="sng" dirty="0" smtClean="0"/>
              <a:t>Where</a:t>
            </a:r>
            <a:r>
              <a:rPr lang="en-US" dirty="0" smtClean="0"/>
              <a:t>: Flint, Michigan – Elementary School</a:t>
            </a:r>
          </a:p>
          <a:p>
            <a:r>
              <a:rPr lang="en-US" u="sng" dirty="0" smtClean="0"/>
              <a:t>Victim</a:t>
            </a:r>
            <a:r>
              <a:rPr lang="en-US" dirty="0" smtClean="0"/>
              <a:t>: 6 </a:t>
            </a:r>
            <a:r>
              <a:rPr lang="en-US" dirty="0" smtClean="0"/>
              <a:t>year old Kayla Rolland (left) </a:t>
            </a:r>
            <a:endParaRPr lang="en-US" dirty="0" smtClean="0"/>
          </a:p>
          <a:p>
            <a:r>
              <a:rPr lang="en-US" u="sng" dirty="0" smtClean="0"/>
              <a:t>Shooter</a:t>
            </a:r>
            <a:r>
              <a:rPr lang="en-US" dirty="0" smtClean="0"/>
              <a:t>: </a:t>
            </a:r>
            <a:r>
              <a:rPr lang="en-US" dirty="0" smtClean="0"/>
              <a:t>6 </a:t>
            </a:r>
            <a:r>
              <a:rPr lang="en-US" dirty="0" smtClean="0"/>
              <a:t>year old </a:t>
            </a:r>
            <a:r>
              <a:rPr lang="en-US" dirty="0" err="1" smtClean="0"/>
              <a:t>Dedrick</a:t>
            </a:r>
            <a:r>
              <a:rPr lang="en-US" dirty="0" smtClean="0"/>
              <a:t> Owens (right) </a:t>
            </a:r>
            <a:endParaRPr lang="en-US" dirty="0" smtClean="0"/>
          </a:p>
          <a:p>
            <a:r>
              <a:rPr lang="en-US" u="sng" dirty="0" smtClean="0"/>
              <a:t>Details: </a:t>
            </a:r>
            <a:r>
              <a:rPr lang="en-US" dirty="0" smtClean="0"/>
              <a:t> 1 shot in arm while class was changing subjects…no motive.  Bullet passed through vitals.  Died later that day.</a:t>
            </a:r>
            <a:endParaRPr lang="en-US" u="sng" dirty="0"/>
          </a:p>
          <a:p>
            <a:r>
              <a:rPr lang="en-US" u="sng" dirty="0" smtClean="0"/>
              <a:t>Charged</a:t>
            </a:r>
            <a:r>
              <a:rPr lang="en-US" dirty="0" smtClean="0"/>
              <a:t>: Owens </a:t>
            </a:r>
            <a:r>
              <a:rPr lang="en-US" dirty="0" smtClean="0"/>
              <a:t>was not charged with a crime </a:t>
            </a:r>
            <a:r>
              <a:rPr lang="en-US" dirty="0" smtClean="0"/>
              <a:t>due to inability to form intent</a:t>
            </a:r>
          </a:p>
          <a:p>
            <a:r>
              <a:rPr lang="en-US" dirty="0" smtClean="0"/>
              <a:t>His uncle was charged with involuntary manslaughter (2.5 years).  Owens found gun at his uncle’s house.</a:t>
            </a:r>
            <a:endParaRPr lang="en-US" dirty="0"/>
          </a:p>
        </p:txBody>
      </p:sp>
      <p:pic>
        <p:nvPicPr>
          <p:cNvPr id="8" name="Content Placeholder 7" descr="kayla-rolland.jpg"/>
          <p:cNvPicPr>
            <a:picLocks noGrp="1" noChangeAspect="1"/>
          </p:cNvPicPr>
          <p:nvPr>
            <p:ph sz="half" idx="2"/>
          </p:nvPr>
        </p:nvPicPr>
        <p:blipFill>
          <a:blip r:embed="rId2" cstate="print"/>
          <a:srcRect b="2534"/>
          <a:stretch>
            <a:fillRect/>
          </a:stretch>
        </p:blipFill>
        <p:spPr>
          <a:xfrm>
            <a:off x="4191000" y="838200"/>
            <a:ext cx="2117912" cy="2667000"/>
          </a:xfrm>
        </p:spPr>
      </p:pic>
      <p:pic>
        <p:nvPicPr>
          <p:cNvPr id="9" name="Picture 8" descr="dedrick_owens.jpg"/>
          <p:cNvPicPr>
            <a:picLocks noChangeAspect="1"/>
          </p:cNvPicPr>
          <p:nvPr/>
        </p:nvPicPr>
        <p:blipFill>
          <a:blip r:embed="rId3" cstate="print"/>
          <a:stretch>
            <a:fillRect/>
          </a:stretch>
        </p:blipFill>
        <p:spPr>
          <a:xfrm>
            <a:off x="6248400" y="838200"/>
            <a:ext cx="2120348" cy="2667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Criminally Responsible (cont’d)</a:t>
            </a:r>
            <a:endParaRPr lang="en-US" dirty="0"/>
          </a:p>
        </p:txBody>
      </p:sp>
      <p:sp>
        <p:nvSpPr>
          <p:cNvPr id="3" name="Content Placeholder 2"/>
          <p:cNvSpPr>
            <a:spLocks noGrp="1"/>
          </p:cNvSpPr>
          <p:nvPr>
            <p:ph sz="half" idx="1"/>
          </p:nvPr>
        </p:nvSpPr>
        <p:spPr/>
        <p:txBody>
          <a:bodyPr/>
          <a:lstStyle/>
          <a:p>
            <a:r>
              <a:rPr lang="en-US" dirty="0" smtClean="0"/>
              <a:t>2)  </a:t>
            </a:r>
            <a:r>
              <a:rPr lang="en-US" b="1" u="sng" dirty="0" smtClean="0">
                <a:solidFill>
                  <a:srgbClr val="FFFF00"/>
                </a:solidFill>
              </a:rPr>
              <a:t>entrapment</a:t>
            </a:r>
            <a:r>
              <a:rPr lang="en-US" dirty="0" smtClean="0"/>
              <a:t> – defendant was </a:t>
            </a:r>
            <a:r>
              <a:rPr lang="en-US" b="1" u="sng" dirty="0" smtClean="0">
                <a:solidFill>
                  <a:srgbClr val="FFFF00"/>
                </a:solidFill>
              </a:rPr>
              <a:t>coerced</a:t>
            </a:r>
            <a:r>
              <a:rPr lang="en-US" dirty="0" smtClean="0"/>
              <a:t> to commit the crime by an </a:t>
            </a:r>
            <a:r>
              <a:rPr lang="en-US" b="1" u="sng" dirty="0" smtClean="0">
                <a:solidFill>
                  <a:srgbClr val="FFFF00"/>
                </a:solidFill>
              </a:rPr>
              <a:t>undercover</a:t>
            </a:r>
            <a:r>
              <a:rPr lang="en-US" dirty="0" smtClean="0"/>
              <a:t> law enforcement </a:t>
            </a:r>
            <a:r>
              <a:rPr lang="en-US" dirty="0" smtClean="0"/>
              <a:t>official</a:t>
            </a:r>
          </a:p>
          <a:p>
            <a:r>
              <a:rPr lang="en-US" dirty="0" smtClean="0"/>
              <a:t>Very difficult to prove entrapment by the police</a:t>
            </a:r>
            <a:endParaRPr lang="en-US" dirty="0"/>
          </a:p>
        </p:txBody>
      </p:sp>
      <p:pic>
        <p:nvPicPr>
          <p:cNvPr id="5" name="Content Placeholder 4" descr="prostitute.jpg"/>
          <p:cNvPicPr>
            <a:picLocks noGrp="1" noChangeAspect="1"/>
          </p:cNvPicPr>
          <p:nvPr>
            <p:ph sz="half" idx="2"/>
          </p:nvPr>
        </p:nvPicPr>
        <p:blipFill>
          <a:blip r:embed="rId2" cstate="print"/>
          <a:stretch>
            <a:fillRect/>
          </a:stretch>
        </p:blipFill>
        <p:spPr>
          <a:xfrm>
            <a:off x="4572000" y="1828800"/>
            <a:ext cx="4038600" cy="2809071"/>
          </a:xfrm>
        </p:spPr>
      </p:pic>
      <p:sp>
        <p:nvSpPr>
          <p:cNvPr id="6" name="TextBox 5"/>
          <p:cNvSpPr txBox="1"/>
          <p:nvPr/>
        </p:nvSpPr>
        <p:spPr>
          <a:xfrm>
            <a:off x="4572000" y="4724400"/>
            <a:ext cx="4114800" cy="1477328"/>
          </a:xfrm>
          <a:prstGeom prst="rect">
            <a:avLst/>
          </a:prstGeom>
          <a:noFill/>
        </p:spPr>
        <p:txBody>
          <a:bodyPr wrap="square" rtlCol="0">
            <a:spAutoFit/>
          </a:bodyPr>
          <a:lstStyle/>
          <a:p>
            <a:r>
              <a:rPr lang="en-US" dirty="0" smtClean="0"/>
              <a:t>If this were an undercover cop posing as a prostitute, and she approached the person in this car with an offer of sex for money which was accepted, could the person in the car claim entrapment?</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2746</TotalTime>
  <Words>1040</Words>
  <Application>Microsoft Office PowerPoint</Application>
  <PresentationFormat>On-screen Show (4:3)</PresentationFormat>
  <Paragraphs>65</Paragraphs>
  <Slides>17</Slides>
  <Notes>0</Notes>
  <HiddenSlides>0</HiddenSlides>
  <MMClips>2</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Criminal Defenses</vt:lpstr>
      <vt:lpstr>PowerPoint Presentation</vt:lpstr>
      <vt:lpstr>PowerPoint Presentation</vt:lpstr>
      <vt:lpstr>REMEMBER!!!</vt:lpstr>
      <vt:lpstr>Possible Defenses</vt:lpstr>
      <vt:lpstr>Possible Defenses (cont’d)</vt:lpstr>
      <vt:lpstr>Possible Defenses (cont’d)</vt:lpstr>
      <vt:lpstr>Possible Defenses (cont’d)</vt:lpstr>
      <vt:lpstr>Not Criminally Responsible (cont’d)</vt:lpstr>
      <vt:lpstr>Not Criminally Responsible (cont’d)</vt:lpstr>
      <vt:lpstr>Possible Defenses (cont’d)</vt:lpstr>
      <vt:lpstr>Assassination Attempt on Pres. Reagan</vt:lpstr>
      <vt:lpstr>Your Assignment:</vt:lpstr>
      <vt:lpstr>PowerPoint Presentation</vt:lpstr>
      <vt:lpstr>PowerPoint Presentation</vt:lpstr>
      <vt:lpstr>Genetic Insanity??</vt:lpstr>
      <vt:lpstr>In This Episode…</vt:lpstr>
    </vt:vector>
  </TitlesOfParts>
  <Company>CBSD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Criminal Defenses</dc:title>
  <dc:creator>Matthew R. Riley</dc:creator>
  <cp:lastModifiedBy>DONNELLY, JOHN</cp:lastModifiedBy>
  <cp:revision>36</cp:revision>
  <dcterms:created xsi:type="dcterms:W3CDTF">2009-05-20T17:52:55Z</dcterms:created>
  <dcterms:modified xsi:type="dcterms:W3CDTF">2014-05-19T17:05:37Z</dcterms:modified>
</cp:coreProperties>
</file>